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1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밝은 스타일 2 - 강조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8"/>
    <p:restoredTop sz="94658"/>
  </p:normalViewPr>
  <p:slideViewPr>
    <p:cSldViewPr snapToGrid="0" snapToObjects="1">
      <p:cViewPr varScale="1">
        <p:scale>
          <a:sx n="106" d="100"/>
          <a:sy n="106" d="100"/>
        </p:scale>
        <p:origin x="616" y="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64530A-EFBC-4AAD-8C2B-68396184A3B2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3416787-2B0A-4B38-8610-657BD42638F0}">
      <dgm:prSet/>
      <dgm:spPr/>
      <dgm:t>
        <a:bodyPr/>
        <a:lstStyle/>
        <a:p>
          <a:r>
            <a:rPr lang="en-US"/>
            <a:t>'오늘은 땡겨요DAY' – 특정일 할인</a:t>
          </a:r>
        </a:p>
      </dgm:t>
    </dgm:pt>
    <dgm:pt modelId="{99B315E2-9BF1-4671-B35A-6E5C6E4F95DD}" type="parTrans" cxnId="{CC56F181-25A2-40DE-B456-302CA00B9E6E}">
      <dgm:prSet/>
      <dgm:spPr/>
      <dgm:t>
        <a:bodyPr/>
        <a:lstStyle/>
        <a:p>
          <a:endParaRPr lang="en-US"/>
        </a:p>
      </dgm:t>
    </dgm:pt>
    <dgm:pt modelId="{6A66C50A-7AEE-41EB-BCAF-8236A2950AD1}" type="sibTrans" cxnId="{CC56F181-25A2-40DE-B456-302CA00B9E6E}">
      <dgm:prSet/>
      <dgm:spPr/>
      <dgm:t>
        <a:bodyPr/>
        <a:lstStyle/>
        <a:p>
          <a:endParaRPr lang="en-US"/>
        </a:p>
      </dgm:t>
    </dgm:pt>
    <dgm:pt modelId="{98A8AD32-E234-4011-A0A2-766E939866B4}">
      <dgm:prSet/>
      <dgm:spPr/>
      <dgm:t>
        <a:bodyPr/>
        <a:lstStyle/>
        <a:p>
          <a:r>
            <a:rPr lang="en-US"/>
            <a:t>바이럴 영상 제작</a:t>
          </a:r>
        </a:p>
      </dgm:t>
    </dgm:pt>
    <dgm:pt modelId="{A5CFB5C0-6658-4BB0-A8D2-D90CED817A57}" type="parTrans" cxnId="{1836C890-6CB8-48B7-A888-C64ED7146600}">
      <dgm:prSet/>
      <dgm:spPr/>
      <dgm:t>
        <a:bodyPr/>
        <a:lstStyle/>
        <a:p>
          <a:endParaRPr lang="en-US"/>
        </a:p>
      </dgm:t>
    </dgm:pt>
    <dgm:pt modelId="{9543885B-FDF4-42AB-B371-17B529F2F933}" type="sibTrans" cxnId="{1836C890-6CB8-48B7-A888-C64ED7146600}">
      <dgm:prSet/>
      <dgm:spPr/>
      <dgm:t>
        <a:bodyPr/>
        <a:lstStyle/>
        <a:p>
          <a:endParaRPr lang="en-US"/>
        </a:p>
      </dgm:t>
    </dgm:pt>
    <dgm:pt modelId="{7DD7530E-1340-4344-BEE9-484BF317A5EB}" type="pres">
      <dgm:prSet presAssocID="{4464530A-EFBC-4AAD-8C2B-68396184A3B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1490F70-A3C1-424B-BE0E-A327B380AAC6}" type="pres">
      <dgm:prSet presAssocID="{63416787-2B0A-4B38-8610-657BD42638F0}" presName="hierRoot1" presStyleCnt="0"/>
      <dgm:spPr/>
    </dgm:pt>
    <dgm:pt modelId="{32143C7F-2960-DF4C-B5C1-02E76631D852}" type="pres">
      <dgm:prSet presAssocID="{63416787-2B0A-4B38-8610-657BD42638F0}" presName="composite" presStyleCnt="0"/>
      <dgm:spPr/>
    </dgm:pt>
    <dgm:pt modelId="{C41ED403-524A-4746-AE56-B9435FFF1F27}" type="pres">
      <dgm:prSet presAssocID="{63416787-2B0A-4B38-8610-657BD42638F0}" presName="background" presStyleLbl="node0" presStyleIdx="0" presStyleCnt="2"/>
      <dgm:spPr/>
    </dgm:pt>
    <dgm:pt modelId="{3A31C375-9846-B94B-AA68-5C8D3858D463}" type="pres">
      <dgm:prSet presAssocID="{63416787-2B0A-4B38-8610-657BD42638F0}" presName="text" presStyleLbl="fgAcc0" presStyleIdx="0" presStyleCnt="2">
        <dgm:presLayoutVars>
          <dgm:chPref val="3"/>
        </dgm:presLayoutVars>
      </dgm:prSet>
      <dgm:spPr/>
    </dgm:pt>
    <dgm:pt modelId="{E7D52B68-8D7F-734D-89B9-C789EFF2E009}" type="pres">
      <dgm:prSet presAssocID="{63416787-2B0A-4B38-8610-657BD42638F0}" presName="hierChild2" presStyleCnt="0"/>
      <dgm:spPr/>
    </dgm:pt>
    <dgm:pt modelId="{AAE63359-BFED-3F42-9C58-987544BFCEDE}" type="pres">
      <dgm:prSet presAssocID="{98A8AD32-E234-4011-A0A2-766E939866B4}" presName="hierRoot1" presStyleCnt="0"/>
      <dgm:spPr/>
    </dgm:pt>
    <dgm:pt modelId="{F66387B6-83FD-9D42-B971-5EC66E3CAB7F}" type="pres">
      <dgm:prSet presAssocID="{98A8AD32-E234-4011-A0A2-766E939866B4}" presName="composite" presStyleCnt="0"/>
      <dgm:spPr/>
    </dgm:pt>
    <dgm:pt modelId="{B7452C1E-7D6A-0B4B-BEAA-348138BA49AD}" type="pres">
      <dgm:prSet presAssocID="{98A8AD32-E234-4011-A0A2-766E939866B4}" presName="background" presStyleLbl="node0" presStyleIdx="1" presStyleCnt="2"/>
      <dgm:spPr/>
    </dgm:pt>
    <dgm:pt modelId="{4576C7CD-B345-EC40-996C-E287F1915D68}" type="pres">
      <dgm:prSet presAssocID="{98A8AD32-E234-4011-A0A2-766E939866B4}" presName="text" presStyleLbl="fgAcc0" presStyleIdx="1" presStyleCnt="2">
        <dgm:presLayoutVars>
          <dgm:chPref val="3"/>
        </dgm:presLayoutVars>
      </dgm:prSet>
      <dgm:spPr/>
    </dgm:pt>
    <dgm:pt modelId="{7FB55B1E-E9EF-9C45-9436-CCC88FD56A37}" type="pres">
      <dgm:prSet presAssocID="{98A8AD32-E234-4011-A0A2-766E939866B4}" presName="hierChild2" presStyleCnt="0"/>
      <dgm:spPr/>
    </dgm:pt>
  </dgm:ptLst>
  <dgm:cxnLst>
    <dgm:cxn modelId="{49324138-D8A3-A646-9AAB-60AFAB3CF277}" type="presOf" srcId="{98A8AD32-E234-4011-A0A2-766E939866B4}" destId="{4576C7CD-B345-EC40-996C-E287F1915D68}" srcOrd="0" destOrd="0" presId="urn:microsoft.com/office/officeart/2005/8/layout/hierarchy1"/>
    <dgm:cxn modelId="{470BE050-E4E5-224A-84EF-D0C689B985F8}" type="presOf" srcId="{63416787-2B0A-4B38-8610-657BD42638F0}" destId="{3A31C375-9846-B94B-AA68-5C8D3858D463}" srcOrd="0" destOrd="0" presId="urn:microsoft.com/office/officeart/2005/8/layout/hierarchy1"/>
    <dgm:cxn modelId="{CC56F181-25A2-40DE-B456-302CA00B9E6E}" srcId="{4464530A-EFBC-4AAD-8C2B-68396184A3B2}" destId="{63416787-2B0A-4B38-8610-657BD42638F0}" srcOrd="0" destOrd="0" parTransId="{99B315E2-9BF1-4671-B35A-6E5C6E4F95DD}" sibTransId="{6A66C50A-7AEE-41EB-BCAF-8236A2950AD1}"/>
    <dgm:cxn modelId="{1836C890-6CB8-48B7-A888-C64ED7146600}" srcId="{4464530A-EFBC-4AAD-8C2B-68396184A3B2}" destId="{98A8AD32-E234-4011-A0A2-766E939866B4}" srcOrd="1" destOrd="0" parTransId="{A5CFB5C0-6658-4BB0-A8D2-D90CED817A57}" sibTransId="{9543885B-FDF4-42AB-B371-17B529F2F933}"/>
    <dgm:cxn modelId="{C311FCFD-398A-9344-BBCF-8914FB7356BE}" type="presOf" srcId="{4464530A-EFBC-4AAD-8C2B-68396184A3B2}" destId="{7DD7530E-1340-4344-BEE9-484BF317A5EB}" srcOrd="0" destOrd="0" presId="urn:microsoft.com/office/officeart/2005/8/layout/hierarchy1"/>
    <dgm:cxn modelId="{624A8156-7503-C848-944C-AC2D88F47E5D}" type="presParOf" srcId="{7DD7530E-1340-4344-BEE9-484BF317A5EB}" destId="{31490F70-A3C1-424B-BE0E-A327B380AAC6}" srcOrd="0" destOrd="0" presId="urn:microsoft.com/office/officeart/2005/8/layout/hierarchy1"/>
    <dgm:cxn modelId="{4C7BF638-06DA-0549-9AA7-8BAC7345B47C}" type="presParOf" srcId="{31490F70-A3C1-424B-BE0E-A327B380AAC6}" destId="{32143C7F-2960-DF4C-B5C1-02E76631D852}" srcOrd="0" destOrd="0" presId="urn:microsoft.com/office/officeart/2005/8/layout/hierarchy1"/>
    <dgm:cxn modelId="{03315609-E158-E54A-99C4-9AF85D2C477E}" type="presParOf" srcId="{32143C7F-2960-DF4C-B5C1-02E76631D852}" destId="{C41ED403-524A-4746-AE56-B9435FFF1F27}" srcOrd="0" destOrd="0" presId="urn:microsoft.com/office/officeart/2005/8/layout/hierarchy1"/>
    <dgm:cxn modelId="{F79F264B-FBCA-254D-B178-0471BE53C95D}" type="presParOf" srcId="{32143C7F-2960-DF4C-B5C1-02E76631D852}" destId="{3A31C375-9846-B94B-AA68-5C8D3858D463}" srcOrd="1" destOrd="0" presId="urn:microsoft.com/office/officeart/2005/8/layout/hierarchy1"/>
    <dgm:cxn modelId="{F3125653-B092-864D-96C9-EFCF520A5E60}" type="presParOf" srcId="{31490F70-A3C1-424B-BE0E-A327B380AAC6}" destId="{E7D52B68-8D7F-734D-89B9-C789EFF2E009}" srcOrd="1" destOrd="0" presId="urn:microsoft.com/office/officeart/2005/8/layout/hierarchy1"/>
    <dgm:cxn modelId="{CC74F599-C53E-2649-8014-17E4954D7CDB}" type="presParOf" srcId="{7DD7530E-1340-4344-BEE9-484BF317A5EB}" destId="{AAE63359-BFED-3F42-9C58-987544BFCEDE}" srcOrd="1" destOrd="0" presId="urn:microsoft.com/office/officeart/2005/8/layout/hierarchy1"/>
    <dgm:cxn modelId="{9CE4B345-448D-684C-9E9E-7CA4509B385A}" type="presParOf" srcId="{AAE63359-BFED-3F42-9C58-987544BFCEDE}" destId="{F66387B6-83FD-9D42-B971-5EC66E3CAB7F}" srcOrd="0" destOrd="0" presId="urn:microsoft.com/office/officeart/2005/8/layout/hierarchy1"/>
    <dgm:cxn modelId="{55E52961-9E55-1447-A2D9-84ACF48DA5AA}" type="presParOf" srcId="{F66387B6-83FD-9D42-B971-5EC66E3CAB7F}" destId="{B7452C1E-7D6A-0B4B-BEAA-348138BA49AD}" srcOrd="0" destOrd="0" presId="urn:microsoft.com/office/officeart/2005/8/layout/hierarchy1"/>
    <dgm:cxn modelId="{3D63942C-4EFF-9549-A3CD-6C5C4CEDCC2E}" type="presParOf" srcId="{F66387B6-83FD-9D42-B971-5EC66E3CAB7F}" destId="{4576C7CD-B345-EC40-996C-E287F1915D68}" srcOrd="1" destOrd="0" presId="urn:microsoft.com/office/officeart/2005/8/layout/hierarchy1"/>
    <dgm:cxn modelId="{41FEC10F-02AD-BA49-A461-FD884093CC75}" type="presParOf" srcId="{AAE63359-BFED-3F42-9C58-987544BFCEDE}" destId="{7FB55B1E-E9EF-9C45-9436-CCC88FD56A3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1ED403-524A-4746-AE56-B9435FFF1F27}">
      <dsp:nvSpPr>
        <dsp:cNvPr id="0" name=""/>
        <dsp:cNvSpPr/>
      </dsp:nvSpPr>
      <dsp:spPr>
        <a:xfrm>
          <a:off x="1004" y="957341"/>
          <a:ext cx="3526110" cy="22390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31C375-9846-B94B-AA68-5C8D3858D463}">
      <dsp:nvSpPr>
        <dsp:cNvPr id="0" name=""/>
        <dsp:cNvSpPr/>
      </dsp:nvSpPr>
      <dsp:spPr>
        <a:xfrm>
          <a:off x="392794" y="1329541"/>
          <a:ext cx="3526110" cy="22390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'오늘은 땡겨요DAY' – 특정일 할인</a:t>
          </a:r>
        </a:p>
      </dsp:txBody>
      <dsp:txXfrm>
        <a:off x="458374" y="1395121"/>
        <a:ext cx="3394950" cy="2107920"/>
      </dsp:txXfrm>
    </dsp:sp>
    <dsp:sp modelId="{B7452C1E-7D6A-0B4B-BEAA-348138BA49AD}">
      <dsp:nvSpPr>
        <dsp:cNvPr id="0" name=""/>
        <dsp:cNvSpPr/>
      </dsp:nvSpPr>
      <dsp:spPr>
        <a:xfrm>
          <a:off x="4310695" y="957341"/>
          <a:ext cx="3526110" cy="22390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76C7CD-B345-EC40-996C-E287F1915D68}">
      <dsp:nvSpPr>
        <dsp:cNvPr id="0" name=""/>
        <dsp:cNvSpPr/>
      </dsp:nvSpPr>
      <dsp:spPr>
        <a:xfrm>
          <a:off x="4702485" y="1329541"/>
          <a:ext cx="3526110" cy="22390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바이럴 영상 제작</a:t>
          </a:r>
        </a:p>
      </dsp:txBody>
      <dsp:txXfrm>
        <a:off x="4768065" y="1395121"/>
        <a:ext cx="3394950" cy="21079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49" y="-787871"/>
            <a:ext cx="7884414" cy="4066540"/>
          </a:xfrm>
        </p:spPr>
        <p:txBody>
          <a:bodyPr anchor="b">
            <a:normAutofit/>
          </a:bodyPr>
          <a:lstStyle/>
          <a:p>
            <a:pPr algn="l"/>
            <a:r>
              <a:rPr lang="ko-KR" altLang="en-US" sz="5700" dirty="0" err="1"/>
              <a:t>땡겨요</a:t>
            </a:r>
            <a:r>
              <a:rPr lang="ko-KR" altLang="en-US" sz="5700" dirty="0"/>
              <a:t> 마케팅 전략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49" y="4983276"/>
            <a:ext cx="7884414" cy="1126680"/>
          </a:xfrm>
        </p:spPr>
        <p:txBody>
          <a:bodyPr>
            <a:normAutofit/>
          </a:bodyPr>
          <a:lstStyle/>
          <a:p>
            <a:pPr algn="l"/>
            <a:r>
              <a:rPr lang="ko-KR" altLang="en-US"/>
              <a:t>숏폼광고 스토리보드 </a:t>
            </a:r>
            <a:r>
              <a:rPr lang="en"/>
              <a:t>PPT</a:t>
            </a:r>
            <a:endParaRPr lang="ko-KR" altLang="en-US"/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4718595"/>
            <a:ext cx="4057650" cy="18288"/>
          </a:xfrm>
          <a:custGeom>
            <a:avLst/>
            <a:gdLst>
              <a:gd name="connsiteX0" fmla="*/ 0 w 4057650"/>
              <a:gd name="connsiteY0" fmla="*/ 0 h 18288"/>
              <a:gd name="connsiteX1" fmla="*/ 757428 w 4057650"/>
              <a:gd name="connsiteY1" fmla="*/ 0 h 18288"/>
              <a:gd name="connsiteX2" fmla="*/ 1474279 w 4057650"/>
              <a:gd name="connsiteY2" fmla="*/ 0 h 18288"/>
              <a:gd name="connsiteX3" fmla="*/ 2191131 w 4057650"/>
              <a:gd name="connsiteY3" fmla="*/ 0 h 18288"/>
              <a:gd name="connsiteX4" fmla="*/ 2745676 w 4057650"/>
              <a:gd name="connsiteY4" fmla="*/ 0 h 18288"/>
              <a:gd name="connsiteX5" fmla="*/ 3340798 w 4057650"/>
              <a:gd name="connsiteY5" fmla="*/ 0 h 18288"/>
              <a:gd name="connsiteX6" fmla="*/ 4057650 w 4057650"/>
              <a:gd name="connsiteY6" fmla="*/ 0 h 18288"/>
              <a:gd name="connsiteX7" fmla="*/ 4057650 w 4057650"/>
              <a:gd name="connsiteY7" fmla="*/ 18288 h 18288"/>
              <a:gd name="connsiteX8" fmla="*/ 3381375 w 4057650"/>
              <a:gd name="connsiteY8" fmla="*/ 18288 h 18288"/>
              <a:gd name="connsiteX9" fmla="*/ 2826830 w 4057650"/>
              <a:gd name="connsiteY9" fmla="*/ 18288 h 18288"/>
              <a:gd name="connsiteX10" fmla="*/ 2272284 w 4057650"/>
              <a:gd name="connsiteY10" fmla="*/ 18288 h 18288"/>
              <a:gd name="connsiteX11" fmla="*/ 1555432 w 4057650"/>
              <a:gd name="connsiteY11" fmla="*/ 18288 h 18288"/>
              <a:gd name="connsiteX12" fmla="*/ 960310 w 4057650"/>
              <a:gd name="connsiteY12" fmla="*/ 18288 h 18288"/>
              <a:gd name="connsiteX13" fmla="*/ 0 w 4057650"/>
              <a:gd name="connsiteY13" fmla="*/ 18288 h 18288"/>
              <a:gd name="connsiteX14" fmla="*/ 0 w 405765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057650" h="18288" fill="none" extrusionOk="0">
                <a:moveTo>
                  <a:pt x="0" y="0"/>
                </a:moveTo>
                <a:cubicBezTo>
                  <a:pt x="371182" y="3227"/>
                  <a:pt x="494372" y="9222"/>
                  <a:pt x="757428" y="0"/>
                </a:cubicBezTo>
                <a:cubicBezTo>
                  <a:pt x="1020484" y="-9222"/>
                  <a:pt x="1116719" y="-4357"/>
                  <a:pt x="1474279" y="0"/>
                </a:cubicBezTo>
                <a:cubicBezTo>
                  <a:pt x="1831839" y="4357"/>
                  <a:pt x="1920973" y="-11809"/>
                  <a:pt x="2191131" y="0"/>
                </a:cubicBezTo>
                <a:cubicBezTo>
                  <a:pt x="2461289" y="11809"/>
                  <a:pt x="2589480" y="-22604"/>
                  <a:pt x="2745676" y="0"/>
                </a:cubicBezTo>
                <a:cubicBezTo>
                  <a:pt x="2901872" y="22604"/>
                  <a:pt x="3136452" y="-12306"/>
                  <a:pt x="3340798" y="0"/>
                </a:cubicBezTo>
                <a:cubicBezTo>
                  <a:pt x="3545144" y="12306"/>
                  <a:pt x="3766934" y="-21556"/>
                  <a:pt x="4057650" y="0"/>
                </a:cubicBezTo>
                <a:cubicBezTo>
                  <a:pt x="4057150" y="8855"/>
                  <a:pt x="4057759" y="14521"/>
                  <a:pt x="4057650" y="18288"/>
                </a:cubicBezTo>
                <a:cubicBezTo>
                  <a:pt x="3743404" y="40125"/>
                  <a:pt x="3625516" y="-14923"/>
                  <a:pt x="3381375" y="18288"/>
                </a:cubicBezTo>
                <a:cubicBezTo>
                  <a:pt x="3137235" y="51499"/>
                  <a:pt x="2946571" y="1"/>
                  <a:pt x="2826830" y="18288"/>
                </a:cubicBezTo>
                <a:cubicBezTo>
                  <a:pt x="2707090" y="36575"/>
                  <a:pt x="2402756" y="1432"/>
                  <a:pt x="2272284" y="18288"/>
                </a:cubicBezTo>
                <a:cubicBezTo>
                  <a:pt x="2141812" y="35144"/>
                  <a:pt x="1895935" y="18199"/>
                  <a:pt x="1555432" y="18288"/>
                </a:cubicBezTo>
                <a:cubicBezTo>
                  <a:pt x="1214929" y="18377"/>
                  <a:pt x="1103072" y="14503"/>
                  <a:pt x="960310" y="18288"/>
                </a:cubicBezTo>
                <a:cubicBezTo>
                  <a:pt x="817548" y="22073"/>
                  <a:pt x="402272" y="-29359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057650" h="18288" stroke="0" extrusionOk="0">
                <a:moveTo>
                  <a:pt x="0" y="0"/>
                </a:moveTo>
                <a:cubicBezTo>
                  <a:pt x="248348" y="13145"/>
                  <a:pt x="486117" y="25042"/>
                  <a:pt x="635698" y="0"/>
                </a:cubicBezTo>
                <a:cubicBezTo>
                  <a:pt x="785279" y="-25042"/>
                  <a:pt x="917762" y="-5537"/>
                  <a:pt x="1190244" y="0"/>
                </a:cubicBezTo>
                <a:cubicBezTo>
                  <a:pt x="1462726" y="5537"/>
                  <a:pt x="1667120" y="-21232"/>
                  <a:pt x="1947672" y="0"/>
                </a:cubicBezTo>
                <a:cubicBezTo>
                  <a:pt x="2228224" y="21232"/>
                  <a:pt x="2280631" y="-21698"/>
                  <a:pt x="2583370" y="0"/>
                </a:cubicBezTo>
                <a:cubicBezTo>
                  <a:pt x="2886109" y="21698"/>
                  <a:pt x="3022941" y="19647"/>
                  <a:pt x="3219069" y="0"/>
                </a:cubicBezTo>
                <a:cubicBezTo>
                  <a:pt x="3415197" y="-19647"/>
                  <a:pt x="3747500" y="26991"/>
                  <a:pt x="4057650" y="0"/>
                </a:cubicBezTo>
                <a:cubicBezTo>
                  <a:pt x="4056752" y="7180"/>
                  <a:pt x="4057819" y="13790"/>
                  <a:pt x="4057650" y="18288"/>
                </a:cubicBezTo>
                <a:cubicBezTo>
                  <a:pt x="3865148" y="-3313"/>
                  <a:pt x="3702543" y="49468"/>
                  <a:pt x="3381375" y="18288"/>
                </a:cubicBezTo>
                <a:cubicBezTo>
                  <a:pt x="3060208" y="-12892"/>
                  <a:pt x="2956571" y="-8678"/>
                  <a:pt x="2826830" y="18288"/>
                </a:cubicBezTo>
                <a:cubicBezTo>
                  <a:pt x="2697089" y="45254"/>
                  <a:pt x="2411031" y="43154"/>
                  <a:pt x="2150555" y="18288"/>
                </a:cubicBezTo>
                <a:cubicBezTo>
                  <a:pt x="1890080" y="-6578"/>
                  <a:pt x="1741827" y="-615"/>
                  <a:pt x="1474280" y="18288"/>
                </a:cubicBezTo>
                <a:cubicBezTo>
                  <a:pt x="1206734" y="37191"/>
                  <a:pt x="998203" y="33335"/>
                  <a:pt x="838581" y="18288"/>
                </a:cubicBezTo>
                <a:cubicBezTo>
                  <a:pt x="678959" y="3241"/>
                  <a:pt x="187101" y="-13212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캠페인 아이디어</a:t>
            </a:r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62D5635B-B4DF-7D9E-9E1A-5F7297A53E9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C22000-6210-9184-F8F1-87CFBE569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ko-KR" altLang="en-US" dirty="0" err="1"/>
              <a:t>떙겨요</a:t>
            </a:r>
            <a:r>
              <a:rPr kumimoji="1" lang="ko-KR" altLang="en-US" dirty="0"/>
              <a:t> 데이 </a:t>
            </a:r>
            <a:r>
              <a:rPr kumimoji="1" lang="ko-KR" altLang="en-US" dirty="0" err="1"/>
              <a:t>숏폼</a:t>
            </a:r>
            <a:r>
              <a:rPr kumimoji="1" lang="ko-KR" altLang="en-US" dirty="0"/>
              <a:t> 광고  스토리보드</a:t>
            </a:r>
          </a:p>
        </p:txBody>
      </p:sp>
      <p:graphicFrame>
        <p:nvGraphicFramePr>
          <p:cNvPr id="10" name="내용 개체 틀 9">
            <a:extLst>
              <a:ext uri="{FF2B5EF4-FFF2-40B4-BE49-F238E27FC236}">
                <a16:creationId xmlns:a16="http://schemas.microsoft.com/office/drawing/2014/main" id="{CCFC3404-F098-8AD6-008C-58AB7BD263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5954264"/>
              </p:ext>
            </p:extLst>
          </p:nvPr>
        </p:nvGraphicFramePr>
        <p:xfrm>
          <a:off x="457200" y="1648326"/>
          <a:ext cx="8145380" cy="4477838"/>
        </p:xfrm>
        <a:graphic>
          <a:graphicData uri="http://schemas.openxmlformats.org/drawingml/2006/table">
            <a:tbl>
              <a:tblPr/>
              <a:tblGrid>
                <a:gridCol w="2036345">
                  <a:extLst>
                    <a:ext uri="{9D8B030D-6E8A-4147-A177-3AD203B41FA5}">
                      <a16:colId xmlns:a16="http://schemas.microsoft.com/office/drawing/2014/main" val="3130455880"/>
                    </a:ext>
                  </a:extLst>
                </a:gridCol>
                <a:gridCol w="2036345">
                  <a:extLst>
                    <a:ext uri="{9D8B030D-6E8A-4147-A177-3AD203B41FA5}">
                      <a16:colId xmlns:a16="http://schemas.microsoft.com/office/drawing/2014/main" val="744003399"/>
                    </a:ext>
                  </a:extLst>
                </a:gridCol>
                <a:gridCol w="2036345">
                  <a:extLst>
                    <a:ext uri="{9D8B030D-6E8A-4147-A177-3AD203B41FA5}">
                      <a16:colId xmlns:a16="http://schemas.microsoft.com/office/drawing/2014/main" val="145285674"/>
                    </a:ext>
                  </a:extLst>
                </a:gridCol>
                <a:gridCol w="2036345">
                  <a:extLst>
                    <a:ext uri="{9D8B030D-6E8A-4147-A177-3AD203B41FA5}">
                      <a16:colId xmlns:a16="http://schemas.microsoft.com/office/drawing/2014/main" val="635145852"/>
                    </a:ext>
                  </a:extLst>
                </a:gridCol>
              </a:tblGrid>
              <a:tr h="2296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100"/>
                        <a:t>구간</a:t>
                      </a:r>
                    </a:p>
                  </a:txBody>
                  <a:tcPr marL="58025" marR="58025" marT="29013" marB="29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100"/>
                        <a:t>장면 </a:t>
                      </a:r>
                      <a:endParaRPr lang="en" sz="1100" dirty="0"/>
                    </a:p>
                  </a:txBody>
                  <a:tcPr marL="58025" marR="58025" marT="29013" marB="29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100"/>
                        <a:t>대사</a:t>
                      </a:r>
                      <a:r>
                        <a:rPr lang="en-US" altLang="ko-KR" sz="1100"/>
                        <a:t>/</a:t>
                      </a:r>
                      <a:r>
                        <a:rPr lang="ko-KR" altLang="en-US" sz="1100"/>
                        <a:t>자막</a:t>
                      </a:r>
                    </a:p>
                  </a:txBody>
                  <a:tcPr marL="58025" marR="58025" marT="29013" marB="29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100"/>
                        <a:t>효과</a:t>
                      </a:r>
                      <a:r>
                        <a:rPr lang="en-US" altLang="ko-KR" sz="1100"/>
                        <a:t>/</a:t>
                      </a:r>
                      <a:r>
                        <a:rPr lang="ko-KR" altLang="en-US" sz="1100"/>
                        <a:t>연출</a:t>
                      </a:r>
                    </a:p>
                  </a:txBody>
                  <a:tcPr marL="58025" marR="58025" marT="29013" marB="29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8540375"/>
                  </a:ext>
                </a:extLst>
              </a:tr>
              <a:tr h="7463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100" b="1"/>
                        <a:t>인트로 </a:t>
                      </a:r>
                      <a:r>
                        <a:rPr lang="en-US" altLang="ko-KR" sz="1100" b="1"/>
                        <a:t>(0~3</a:t>
                      </a:r>
                      <a:r>
                        <a:rPr lang="ko-KR" altLang="en-US" sz="1100" b="1"/>
                        <a:t>초</a:t>
                      </a:r>
                      <a:r>
                        <a:rPr lang="en-US" altLang="ko-KR" sz="1100" b="1"/>
                        <a:t>)</a:t>
                      </a:r>
                      <a:endParaRPr lang="ko-KR" altLang="en-US" sz="1100" dirty="0"/>
                    </a:p>
                  </a:txBody>
                  <a:tcPr marL="58025" marR="58025" marT="29013" marB="29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100"/>
                        <a:t>화면 중앙에 커다란 글씨 </a:t>
                      </a:r>
                      <a:r>
                        <a:rPr lang="ko-KR" altLang="en-US" sz="1100" b="1"/>
                        <a:t>“오늘은 땡겨요</a:t>
                      </a:r>
                      <a:r>
                        <a:rPr lang="en" sz="1100" b="1"/>
                        <a:t>DAY!”</a:t>
                      </a:r>
                      <a:r>
                        <a:rPr lang="en" sz="1100"/>
                        <a:t> </a:t>
                      </a:r>
                      <a:r>
                        <a:rPr lang="ko-KR" altLang="en-US" sz="1100"/>
                        <a:t>팝업</a:t>
                      </a:r>
                    </a:p>
                  </a:txBody>
                  <a:tcPr marL="58025" marR="58025" marT="29013" marB="29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sz="1100"/>
                        <a:t>[</a:t>
                      </a:r>
                      <a:r>
                        <a:rPr lang="ko-KR" altLang="en-US" sz="1100"/>
                        <a:t>자막</a:t>
                      </a:r>
                      <a:r>
                        <a:rPr lang="en-US" altLang="ko-KR" sz="1100"/>
                        <a:t>] “</a:t>
                      </a:r>
                      <a:r>
                        <a:rPr lang="ko-KR" altLang="en-US" sz="1100"/>
                        <a:t>오늘은</a:t>
                      </a:r>
                      <a:r>
                        <a:rPr lang="en-US" altLang="ko-KR" sz="1100"/>
                        <a:t>? </a:t>
                      </a:r>
                      <a:r>
                        <a:rPr lang="ko-KR" altLang="en-US" sz="1100"/>
                        <a:t>땡겨요</a:t>
                      </a:r>
                      <a:r>
                        <a:rPr lang="en" sz="1100"/>
                        <a:t>DAY </a:t>
                      </a:r>
                      <a:r>
                        <a:rPr lang="ko-KR" altLang="en-US" sz="1100"/>
                        <a:t>”</a:t>
                      </a:r>
                      <a:endParaRPr lang="ko-KR" altLang="en-US" sz="1100" dirty="0"/>
                    </a:p>
                  </a:txBody>
                  <a:tcPr marL="58025" marR="58025" marT="29013" marB="29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100"/>
                        <a:t>경쾌한 팝 사운드</a:t>
                      </a:r>
                      <a:r>
                        <a:rPr lang="en-US" altLang="ko-KR" sz="1100"/>
                        <a:t>, </a:t>
                      </a:r>
                      <a:r>
                        <a:rPr lang="ko-KR" altLang="en-US" sz="1100"/>
                        <a:t>화면 흔들리며 강조</a:t>
                      </a:r>
                      <a:endParaRPr lang="ko-KR" altLang="en-US" sz="1100" dirty="0"/>
                    </a:p>
                  </a:txBody>
                  <a:tcPr marL="58025" marR="58025" marT="29013" marB="29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6511043"/>
                  </a:ext>
                </a:extLst>
              </a:tr>
              <a:tr h="9185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100" b="1"/>
                        <a:t>씬</a:t>
                      </a:r>
                      <a:r>
                        <a:rPr lang="en-US" altLang="ko-KR" sz="1100" b="1"/>
                        <a:t>1 (4~6</a:t>
                      </a:r>
                      <a:r>
                        <a:rPr lang="ko-KR" altLang="en-US" sz="1100" b="1"/>
                        <a:t>초</a:t>
                      </a:r>
                      <a:r>
                        <a:rPr lang="en-US" altLang="ko-KR" sz="1100" b="1"/>
                        <a:t>)</a:t>
                      </a:r>
                      <a:endParaRPr lang="ko-KR" altLang="en-US" sz="1100" dirty="0"/>
                    </a:p>
                  </a:txBody>
                  <a:tcPr marL="58025" marR="58025" marT="29013" marB="29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100" dirty="0"/>
                        <a:t>대학생</a:t>
                      </a:r>
                      <a:r>
                        <a:rPr lang="en-US" altLang="ko-KR" sz="1100" dirty="0"/>
                        <a:t>, </a:t>
                      </a:r>
                      <a:r>
                        <a:rPr lang="ko-KR" altLang="en-US" sz="1100" dirty="0"/>
                        <a:t>직장인</a:t>
                      </a:r>
                      <a:r>
                        <a:rPr lang="en-US" altLang="ko-KR" sz="1100" dirty="0"/>
                        <a:t>, </a:t>
                      </a:r>
                      <a:r>
                        <a:rPr lang="ko-KR" altLang="en-US" sz="1100" dirty="0"/>
                        <a:t>가족 등 다양한 사람들이 “배고프다</a:t>
                      </a:r>
                      <a:r>
                        <a:rPr lang="en-US" altLang="ko-KR" sz="1100" dirty="0"/>
                        <a:t>~” </a:t>
                      </a:r>
                      <a:r>
                        <a:rPr lang="ko-KR" altLang="en-US" sz="1100" dirty="0"/>
                        <a:t>제스처</a:t>
                      </a:r>
                    </a:p>
                  </a:txBody>
                  <a:tcPr marL="58025" marR="58025" marT="29013" marB="29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sz="1100"/>
                        <a:t>[</a:t>
                      </a:r>
                      <a:r>
                        <a:rPr lang="ko-KR" altLang="en-US" sz="1100"/>
                        <a:t>대사</a:t>
                      </a:r>
                      <a:r>
                        <a:rPr lang="en-US" altLang="ko-KR" sz="1100"/>
                        <a:t>] “</a:t>
                      </a:r>
                      <a:r>
                        <a:rPr lang="ko-KR" altLang="en-US" sz="1100"/>
                        <a:t>오늘 뭐 먹지</a:t>
                      </a:r>
                      <a:r>
                        <a:rPr lang="en-US" altLang="ko-KR" sz="1100"/>
                        <a:t>?”</a:t>
                      </a:r>
                      <a:endParaRPr lang="en-US" altLang="ko-KR" sz="1100" dirty="0"/>
                    </a:p>
                  </a:txBody>
                  <a:tcPr marL="58025" marR="58025" marT="29013" marB="29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100"/>
                        <a:t>카메라 빠른 전환 컷</a:t>
                      </a:r>
                      <a:r>
                        <a:rPr lang="en-US" altLang="ko-KR" sz="1100"/>
                        <a:t>, </a:t>
                      </a:r>
                      <a:r>
                        <a:rPr lang="ko-KR" altLang="en-US" sz="1100"/>
                        <a:t>배고픈 표정</a:t>
                      </a:r>
                    </a:p>
                  </a:txBody>
                  <a:tcPr marL="58025" marR="58025" marT="29013" marB="29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5970992"/>
                  </a:ext>
                </a:extLst>
              </a:tr>
              <a:tr h="7463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100" b="1"/>
                        <a:t>씬</a:t>
                      </a:r>
                      <a:r>
                        <a:rPr lang="en-US" altLang="ko-KR" sz="1100" b="1"/>
                        <a:t>2 (7~10</a:t>
                      </a:r>
                      <a:r>
                        <a:rPr lang="ko-KR" altLang="en-US" sz="1100" b="1"/>
                        <a:t>초</a:t>
                      </a:r>
                      <a:r>
                        <a:rPr lang="en-US" altLang="ko-KR" sz="1100" b="1"/>
                        <a:t>)</a:t>
                      </a:r>
                      <a:endParaRPr lang="ko-KR" altLang="en-US" sz="1100"/>
                    </a:p>
                  </a:txBody>
                  <a:tcPr marL="58025" marR="58025" marT="29013" marB="29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100"/>
                        <a:t>땡겨요 앱 화면이 클로즈업 → 쿠폰 팡</a:t>
                      </a:r>
                      <a:r>
                        <a:rPr lang="en-US" altLang="ko-KR" sz="1100"/>
                        <a:t>! </a:t>
                      </a:r>
                      <a:r>
                        <a:rPr lang="ko-KR" altLang="en-US" sz="1100"/>
                        <a:t>이펙트 </a:t>
                      </a:r>
                      <a:r>
                        <a:rPr lang="en-US" altLang="ko-KR" sz="1100"/>
                        <a:t>(</a:t>
                      </a:r>
                      <a:r>
                        <a:rPr lang="ko-KR" altLang="en-US" sz="1100"/>
                        <a:t>예</a:t>
                      </a:r>
                      <a:r>
                        <a:rPr lang="en-US" altLang="ko-KR" sz="1100"/>
                        <a:t>: 50% </a:t>
                      </a:r>
                      <a:r>
                        <a:rPr lang="ko-KR" altLang="en-US" sz="1100"/>
                        <a:t>할인 쿠폰</a:t>
                      </a:r>
                      <a:r>
                        <a:rPr lang="en-US" altLang="ko-KR" sz="1100"/>
                        <a:t>)</a:t>
                      </a:r>
                    </a:p>
                  </a:txBody>
                  <a:tcPr marL="58025" marR="58025" marT="29013" marB="29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sz="1100"/>
                        <a:t>[</a:t>
                      </a:r>
                      <a:r>
                        <a:rPr lang="ko-KR" altLang="en-US" sz="1100"/>
                        <a:t>자막</a:t>
                      </a:r>
                      <a:r>
                        <a:rPr lang="en-US" altLang="ko-KR" sz="1100"/>
                        <a:t>] “</a:t>
                      </a:r>
                      <a:r>
                        <a:rPr lang="ko-KR" altLang="en-US" sz="1100"/>
                        <a:t>쿠폰이 땡겨요💸”</a:t>
                      </a:r>
                    </a:p>
                  </a:txBody>
                  <a:tcPr marL="58025" marR="58025" marT="29013" marB="29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100"/>
                        <a:t>쿠폰이 터지듯 화면에 흩날리는 그래픽</a:t>
                      </a:r>
                    </a:p>
                  </a:txBody>
                  <a:tcPr marL="58025" marR="58025" marT="29013" marB="29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0845978"/>
                  </a:ext>
                </a:extLst>
              </a:tr>
              <a:tr h="9185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100" b="1"/>
                        <a:t>씬</a:t>
                      </a:r>
                      <a:r>
                        <a:rPr lang="en-US" altLang="ko-KR" sz="1100" b="1"/>
                        <a:t>3 (11~13</a:t>
                      </a:r>
                      <a:r>
                        <a:rPr lang="ko-KR" altLang="en-US" sz="1100" b="1"/>
                        <a:t>초</a:t>
                      </a:r>
                      <a:r>
                        <a:rPr lang="en-US" altLang="ko-KR" sz="1100" b="1"/>
                        <a:t>)</a:t>
                      </a:r>
                      <a:endParaRPr lang="ko-KR" altLang="en-US" sz="1100"/>
                    </a:p>
                  </a:txBody>
                  <a:tcPr marL="58025" marR="58025" marT="29013" marB="29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100"/>
                        <a:t>사람들이 손가락으로 “땡기는 제스처” → 음식이 눈앞으로 당겨지는 연출</a:t>
                      </a:r>
                    </a:p>
                  </a:txBody>
                  <a:tcPr marL="58025" marR="58025" marT="29013" marB="29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sz="1100"/>
                        <a:t>[</a:t>
                      </a:r>
                      <a:r>
                        <a:rPr lang="ko-KR" altLang="en-US" sz="1100"/>
                        <a:t>대사</a:t>
                      </a:r>
                      <a:r>
                        <a:rPr lang="en-US" altLang="ko-KR" sz="1100"/>
                        <a:t>] “</a:t>
                      </a:r>
                      <a:r>
                        <a:rPr lang="ko-KR" altLang="en-US" sz="1100"/>
                        <a:t>오늘은 할인도 땡겨요</a:t>
                      </a:r>
                      <a:r>
                        <a:rPr lang="en-US" altLang="ko-KR" sz="1100"/>
                        <a:t>~”</a:t>
                      </a:r>
                    </a:p>
                  </a:txBody>
                  <a:tcPr marL="58025" marR="58025" marT="29013" marB="29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100"/>
                        <a:t>음식</a:t>
                      </a:r>
                      <a:r>
                        <a:rPr lang="en-US" altLang="ko-KR" sz="1100"/>
                        <a:t>(</a:t>
                      </a:r>
                      <a:r>
                        <a:rPr lang="ko-KR" altLang="en-US" sz="1100"/>
                        <a:t>치킨</a:t>
                      </a:r>
                      <a:r>
                        <a:rPr lang="en-US" altLang="ko-KR" sz="1100"/>
                        <a:t>, </a:t>
                      </a:r>
                      <a:r>
                        <a:rPr lang="ko-KR" altLang="en-US" sz="1100"/>
                        <a:t>피자</a:t>
                      </a:r>
                      <a:r>
                        <a:rPr lang="en-US" altLang="ko-KR" sz="1100"/>
                        <a:t>, </a:t>
                      </a:r>
                      <a:r>
                        <a:rPr lang="ko-KR" altLang="en-US" sz="1100"/>
                        <a:t>떡볶이 등</a:t>
                      </a:r>
                      <a:r>
                        <a:rPr lang="en-US" altLang="ko-KR" sz="1100"/>
                        <a:t>)</a:t>
                      </a:r>
                      <a:r>
                        <a:rPr lang="ko-KR" altLang="en-US" sz="1100"/>
                        <a:t>이 빨려 들어오는 애니메이션</a:t>
                      </a:r>
                    </a:p>
                  </a:txBody>
                  <a:tcPr marL="58025" marR="58025" marT="29013" marB="29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3868616"/>
                  </a:ext>
                </a:extLst>
              </a:tr>
              <a:tr h="9185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100" b="1"/>
                        <a:t>클로징 </a:t>
                      </a:r>
                      <a:r>
                        <a:rPr lang="en-US" altLang="ko-KR" sz="1100" b="1"/>
                        <a:t>(14~18</a:t>
                      </a:r>
                      <a:r>
                        <a:rPr lang="ko-KR" altLang="en-US" sz="1100" b="1"/>
                        <a:t>초</a:t>
                      </a:r>
                      <a:r>
                        <a:rPr lang="en-US" altLang="ko-KR" sz="1100" b="1"/>
                        <a:t>)</a:t>
                      </a:r>
                      <a:endParaRPr lang="ko-KR" altLang="en-US" sz="1100"/>
                    </a:p>
                  </a:txBody>
                  <a:tcPr marL="58025" marR="58025" marT="29013" marB="29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100"/>
                        <a:t>모두가 음식 먹으며 행복한 모습 </a:t>
                      </a:r>
                      <a:r>
                        <a:rPr lang="en-US" altLang="ko-KR" sz="1100"/>
                        <a:t>+ </a:t>
                      </a:r>
                      <a:r>
                        <a:rPr lang="ko-KR" altLang="en-US" sz="1100"/>
                        <a:t>땡겨요 로고 노출</a:t>
                      </a:r>
                    </a:p>
                  </a:txBody>
                  <a:tcPr marL="58025" marR="58025" marT="29013" marB="29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ko-KR" sz="1100"/>
                        <a:t>[</a:t>
                      </a:r>
                      <a:r>
                        <a:rPr lang="ko-KR" altLang="en-US" sz="1100"/>
                        <a:t>자막</a:t>
                      </a:r>
                      <a:r>
                        <a:rPr lang="en-US" altLang="ko-KR" sz="1100"/>
                        <a:t>] “</a:t>
                      </a:r>
                      <a:r>
                        <a:rPr lang="ko-KR" altLang="en-US" sz="1100"/>
                        <a:t>같이 이득</a:t>
                      </a:r>
                      <a:r>
                        <a:rPr lang="en-US" altLang="ko-KR" sz="1100"/>
                        <a:t>, </a:t>
                      </a:r>
                      <a:r>
                        <a:rPr lang="ko-KR" altLang="en-US" sz="1100"/>
                        <a:t>땡겨요</a:t>
                      </a:r>
                      <a:r>
                        <a:rPr lang="en-US" altLang="ko-KR" sz="1100"/>
                        <a:t>!” + </a:t>
                      </a:r>
                      <a:r>
                        <a:rPr lang="ko-KR" altLang="en-US" sz="1100"/>
                        <a:t>해시태그 </a:t>
                      </a:r>
                      <a:r>
                        <a:rPr lang="en-US" altLang="ko-KR" sz="1100"/>
                        <a:t>#</a:t>
                      </a:r>
                      <a:r>
                        <a:rPr lang="ko-KR" altLang="en-US" sz="1100"/>
                        <a:t>오늘은땡겨요 </a:t>
                      </a:r>
                      <a:r>
                        <a:rPr lang="en-US" altLang="ko-KR" sz="1100"/>
                        <a:t>#</a:t>
                      </a:r>
                      <a:r>
                        <a:rPr lang="ko-KR" altLang="en-US" sz="1100"/>
                        <a:t>할인챌린지</a:t>
                      </a:r>
                    </a:p>
                  </a:txBody>
                  <a:tcPr marL="58025" marR="58025" marT="29013" marB="29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100" dirty="0"/>
                        <a:t>음악 하이라이트 </a:t>
                      </a:r>
                      <a:r>
                        <a:rPr lang="en-US" altLang="ko-KR" sz="1100" dirty="0"/>
                        <a:t>+ </a:t>
                      </a:r>
                      <a:r>
                        <a:rPr lang="ko-KR" altLang="en-US" sz="1100" dirty="0"/>
                        <a:t>로고 점프 애니메이션</a:t>
                      </a:r>
                    </a:p>
                  </a:txBody>
                  <a:tcPr marL="58025" marR="58025" marT="29013" marB="2901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59291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4243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204</Words>
  <Application>Microsoft Macintosh PowerPoint</Application>
  <PresentationFormat>화면 슬라이드 쇼(4:3)</PresentationFormat>
  <Paragraphs>30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땡겨요 마케팅 전략</vt:lpstr>
      <vt:lpstr>캠페인 아이디어</vt:lpstr>
      <vt:lpstr>떙겨요 데이 숏폼 광고  스토리보드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신원 이</cp:lastModifiedBy>
  <cp:revision>2</cp:revision>
  <dcterms:created xsi:type="dcterms:W3CDTF">2013-01-27T09:14:16Z</dcterms:created>
  <dcterms:modified xsi:type="dcterms:W3CDTF">2025-09-10T02:24:01Z</dcterms:modified>
  <cp:category/>
</cp:coreProperties>
</file>